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5" r:id="rId3"/>
    <p:sldId id="283" r:id="rId4"/>
    <p:sldId id="284" r:id="rId5"/>
    <p:sldId id="286" r:id="rId6"/>
    <p:sldId id="289" r:id="rId7"/>
    <p:sldId id="287" r:id="rId8"/>
    <p:sldId id="292" r:id="rId9"/>
    <p:sldId id="288" r:id="rId10"/>
    <p:sldId id="290" r:id="rId11"/>
    <p:sldId id="293" r:id="rId12"/>
    <p:sldId id="29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ld Pho" initials="GP" lastIdx="1" clrIdx="0">
    <p:extLst>
      <p:ext uri="{19B8F6BF-5375-455C-9EA6-DF929625EA0E}">
        <p15:presenceInfo xmlns:p15="http://schemas.microsoft.com/office/powerpoint/2012/main" userId="70f16253c1cb81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9B9B9"/>
    <a:srgbClr val="008000"/>
    <a:srgbClr val="8A0000"/>
    <a:srgbClr val="7F0000"/>
    <a:srgbClr val="1113FC"/>
    <a:srgbClr val="FF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0364" autoAdjust="0"/>
  </p:normalViewPr>
  <p:slideViewPr>
    <p:cSldViewPr snapToGrid="0">
      <p:cViewPr varScale="1">
        <p:scale>
          <a:sx n="47" d="100"/>
          <a:sy n="47" d="100"/>
        </p:scale>
        <p:origin x="53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48FC0-8BCD-4520-8C6F-8D32DDC92E4F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4E685-B38A-4FDA-90E7-99383AF24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4E685-B38A-4FDA-90E7-99383AF24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7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4E685-B38A-4FDA-90E7-99383AF24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59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4E685-B38A-4FDA-90E7-99383AF24D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EA86-2425-4A0B-89F6-C203570E2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A4020-1B26-4CE7-B152-2DE1E5CF8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BBD89-E7CD-430E-AA22-51F19C4A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9F545-B713-44F8-9009-51B58D722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EB927-6CA0-4A7C-BFD8-78BCFFEC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0502-0A26-4903-A372-A113622E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82822-546C-4B3B-83BB-01F347A8D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CF348-8E5B-4135-B68E-3AF7394C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FA54A-8AF2-4AB7-9A2F-0D4B15A2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E824D-39E5-439B-9CB8-8AF86C41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8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E751B9-0E2E-4671-9BEA-52666BB9A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69F6C-8276-43F3-B408-B2C58EF11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2F39-27C4-432F-92AF-0144B15D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70947-616B-4B8B-80F8-FF5C6D86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17FC-E7CB-4C88-A793-6765226F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6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EED8-3D79-481A-9B0B-9496E416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264859"/>
            <a:ext cx="11469624" cy="90557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F3E0-6805-429A-B085-83C18C5E6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36" y="1344803"/>
            <a:ext cx="11469624" cy="462248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8248-B9DB-4AE4-A898-2C23AF4BD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73AC3-02A8-4293-B0EF-7F63CF94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74081-B534-4CC8-89AC-CB492AF1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3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95C5-F244-4EDE-9F09-E15E2CF2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C2E22-FC51-47FB-A6B8-CE47095D6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782E-FE99-4D12-8F5D-44F5DD7D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C0645-A8BC-42E5-96F2-29FE8605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9DA2C-F660-445B-BE3D-C34B28B4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9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75B0-F2F6-4B2F-9C97-8F23E56B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AC000-0EF5-4F7B-96DA-88EB291ED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069C8-C651-4018-9FE9-E5FD1C0EA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52156-1882-4F3B-88C9-8E9E4497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C8FB0-5ED6-43BB-B58F-B4AACDD66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1BB82-667E-479E-BC13-D81FD0AF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9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37B1-D865-4E69-BEE4-979270E2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C06CB-0213-4A92-99D0-A60FBBC92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5A3D9-234C-435C-BC15-C136EEC7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69ED1-61CE-4C35-9BCB-6293C778D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67C8C-B695-4450-8A74-D38A5CB6E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49668-5227-4CDD-9F00-B76A0F92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2B917-3C3A-4C33-8213-B608890F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A6204-E22A-4BB4-9B90-6222D871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EC3A-911F-43ED-B3EF-B055EB70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B0B31-95F6-487D-A614-0C7645D7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47482-EEE1-4990-AB45-7866C226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BBF8C-C9B7-4164-912A-F8093222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9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316F0-62A2-49A6-B124-EAA3958C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BF24B-DA61-45C4-994B-A43C8DB5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3F4B0-97C7-4533-AA9D-FDABD5A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25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7EA2-EC40-4449-B969-FBCA8204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DAE77-460A-421D-B0D4-2AB2DCEAF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0EA76-030C-4FC3-BB0C-999CF6491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E1E91-0036-4A17-AE47-AFB8C193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A8E94-E422-4AA1-86CD-74082393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5FFA9-51D2-4058-ACD3-5AA86B6B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B618-F14A-4B61-87B2-31233B560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4242DC-9774-4281-96F5-91A937209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73425-DBD9-4034-AEA0-8ED01F849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F3C0F-BF62-46B8-BE00-C1F9F1E8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6FCF2-4A7B-487F-947C-B1EAD2A6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ED174-59DB-4243-A3E5-42534177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7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A8505-BE63-4958-A0F2-85E4B43E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9E4F6-1E21-4919-9BDB-8F50BF169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9A557-EFAC-4323-AB14-4458A27D7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138FB-CE73-406E-8D4E-29D80FF8FC63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AD85-F947-4E73-9437-025EAB495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D14AA-C3D4-4D2A-90E3-322852889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01AD4-19E3-484A-B6F8-1BAC25E94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6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keegil/keras-u-net-starter-lb-0-27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0AAC-9F15-4F62-AA10-C1EE8BEADB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Automated Segmentation of 3-D Brain Imaging Data Using Convolutional 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8B3DB-42E5-4C2B-A5BC-4AFD5F7D0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Gerald Pho</a:t>
            </a:r>
          </a:p>
          <a:p>
            <a:r>
              <a:rPr lang="en-US" dirty="0"/>
              <a:t>December 20, 2018</a:t>
            </a:r>
          </a:p>
        </p:txBody>
      </p:sp>
    </p:spTree>
    <p:extLst>
      <p:ext uri="{BB962C8B-B14F-4D97-AF65-F5344CB8AC3E}">
        <p14:creationId xmlns:p14="http://schemas.microsoft.com/office/powerpoint/2010/main" val="3169634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747A-8402-4327-8AB1-AE55CE0A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U-Net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35A0-2293-4C74-922F-08EF1677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36" y="1170432"/>
            <a:ext cx="11469624" cy="46224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Trained for 20 epochs of 30 augmented volumes  (20 minutes)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6AF94-DDBA-4F65-B801-F16F7B49A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56" y="1765816"/>
            <a:ext cx="9077687" cy="500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9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FD4F-B6B8-4EEE-89FF-1B500CCD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U-Net tends to over-estimate lesion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62D7-5A5C-4151-B16C-1C67D7E3E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Unclear whether it’s due to suboptimal choice of class weight or something else</a:t>
            </a:r>
          </a:p>
        </p:txBody>
      </p:sp>
      <p:pic>
        <p:nvPicPr>
          <p:cNvPr id="5" name="GP1825_merge">
            <a:hlinkClick r:id="" action="ppaction://media"/>
            <a:extLst>
              <a:ext uri="{FF2B5EF4-FFF2-40B4-BE49-F238E27FC236}">
                <a16:creationId xmlns:a16="http://schemas.microsoft.com/office/drawing/2014/main" id="{6FE78262-C318-4A4B-B8B0-ADAB1FAC0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6719" y="2177424"/>
            <a:ext cx="7928457" cy="396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2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E29F-3951-487A-87E2-0095035B7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638F7-B0DF-43A6-A5D3-56F0DC394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U-Net is a powerful approach for semantic segmentation</a:t>
            </a:r>
          </a:p>
          <a:p>
            <a:r>
              <a:rPr lang="en-US" dirty="0"/>
              <a:t>Even just a 2D U-Net can work pretty well!</a:t>
            </a:r>
          </a:p>
          <a:p>
            <a:r>
              <a:rPr lang="en-US" dirty="0"/>
              <a:t>Data augmentation is very helpful in case of sparse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U-Net paper = </a:t>
            </a:r>
            <a:r>
              <a:rPr lang="en-US" dirty="0" err="1"/>
              <a:t>Ronneberger</a:t>
            </a:r>
            <a:r>
              <a:rPr lang="en-US" dirty="0"/>
              <a:t> et al 2015  </a:t>
            </a:r>
          </a:p>
          <a:p>
            <a:r>
              <a:rPr lang="en-US" dirty="0"/>
              <a:t>3D U-Net paper = </a:t>
            </a:r>
            <a:r>
              <a:rPr lang="en-US" dirty="0" err="1"/>
              <a:t>Cicek</a:t>
            </a:r>
            <a:r>
              <a:rPr lang="en-US" dirty="0"/>
              <a:t> et al 2016</a:t>
            </a:r>
          </a:p>
          <a:p>
            <a:r>
              <a:rPr lang="en-US" dirty="0"/>
              <a:t>Useful starting code for U-Net: </a:t>
            </a:r>
            <a:r>
              <a:rPr lang="en-US" dirty="0">
                <a:hlinkClick r:id="rId2"/>
              </a:rPr>
              <a:t>https://www.kaggle.com/keegil/keras-u-net-starter-lb-0-277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P1825_aligned">
            <a:hlinkClick r:id="" action="ppaction://media"/>
            <a:extLst>
              <a:ext uri="{FF2B5EF4-FFF2-40B4-BE49-F238E27FC236}">
                <a16:creationId xmlns:a16="http://schemas.microsoft.com/office/drawing/2014/main" id="{F23FF06A-0A52-4A6F-879D-75362B765F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9883" y="0"/>
            <a:ext cx="6322117" cy="4433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2B77FF-A8E0-4D0B-9964-51733366D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496" y="4196342"/>
            <a:ext cx="6318504" cy="2661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6A583-8B99-4C04-88F8-EA9807FA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264859"/>
            <a:ext cx="11469624" cy="1120306"/>
          </a:xfrm>
        </p:spPr>
        <p:txBody>
          <a:bodyPr>
            <a:normAutofit/>
          </a:bodyPr>
          <a:lstStyle/>
          <a:p>
            <a:r>
              <a:rPr lang="en-US" dirty="0"/>
              <a:t>Goal: Quantify brain lesions with</a:t>
            </a:r>
            <a:br>
              <a:rPr lang="en-US" dirty="0"/>
            </a:br>
            <a:r>
              <a:rPr lang="en-US" dirty="0"/>
              <a:t>micro-CT volumetric imaging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40D28-2419-47AF-8939-F93073F393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14" t="24158" r="26087" b="11414"/>
          <a:stretch/>
        </p:blipFill>
        <p:spPr>
          <a:xfrm>
            <a:off x="2858421" y="1834835"/>
            <a:ext cx="2006353" cy="2901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1AD662-1AC2-4B1D-B164-D41F2E07AEFC}"/>
              </a:ext>
            </a:extLst>
          </p:cNvPr>
          <p:cNvSpPr txBox="1"/>
          <p:nvPr/>
        </p:nvSpPr>
        <p:spPr>
          <a:xfrm>
            <a:off x="242551" y="5881500"/>
            <a:ext cx="5448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use ML to automatically segment these volumes with sparse training data?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276980-E5E2-4FDA-9FEA-F042589C23E1}"/>
              </a:ext>
            </a:extLst>
          </p:cNvPr>
          <p:cNvGrpSpPr/>
          <p:nvPr/>
        </p:nvGrpSpPr>
        <p:grpSpPr>
          <a:xfrm>
            <a:off x="683945" y="1599542"/>
            <a:ext cx="1781478" cy="3894378"/>
            <a:chOff x="13403" y="1617502"/>
            <a:chExt cx="2092416" cy="45740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CB82E8-263A-4505-99BC-3FCB573B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03" y="1617502"/>
              <a:ext cx="1882285" cy="42503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922F2E-354B-421C-8E8C-BECE598E69ED}"/>
                </a:ext>
              </a:extLst>
            </p:cNvPr>
            <p:cNvSpPr txBox="1"/>
            <p:nvPr/>
          </p:nvSpPr>
          <p:spPr>
            <a:xfrm>
              <a:off x="126510" y="5830105"/>
              <a:ext cx="1979309" cy="361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Masis</a:t>
              </a:r>
              <a:r>
                <a:rPr lang="en-US" sz="1400" dirty="0"/>
                <a:t> et al 2018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C8339E-8B29-4D8A-9CD7-9ECBC7701179}"/>
              </a:ext>
            </a:extLst>
          </p:cNvPr>
          <p:cNvSpPr txBox="1"/>
          <p:nvPr/>
        </p:nvSpPr>
        <p:spPr>
          <a:xfrm>
            <a:off x="6136584" y="5924960"/>
            <a:ext cx="4597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Manual annotation is laborious, especially in 3-D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B2EFF0-97D8-49D9-ABF9-57E9710AE54D}"/>
              </a:ext>
            </a:extLst>
          </p:cNvPr>
          <p:cNvGrpSpPr/>
          <p:nvPr/>
        </p:nvGrpSpPr>
        <p:grpSpPr>
          <a:xfrm>
            <a:off x="7274650" y="4849767"/>
            <a:ext cx="4044852" cy="1141479"/>
            <a:chOff x="7274650" y="4849767"/>
            <a:chExt cx="4044852" cy="114147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0BC0B5-8B99-4C95-890D-3ABD5A487493}"/>
                </a:ext>
              </a:extLst>
            </p:cNvPr>
            <p:cNvSpPr/>
            <p:nvPr/>
          </p:nvSpPr>
          <p:spPr>
            <a:xfrm>
              <a:off x="9423794" y="4849767"/>
              <a:ext cx="1895708" cy="1038077"/>
            </a:xfrm>
            <a:custGeom>
              <a:avLst/>
              <a:gdLst>
                <a:gd name="connsiteX0" fmla="*/ 46633 w 1895708"/>
                <a:gd name="connsiteY0" fmla="*/ 1007664 h 1038077"/>
                <a:gd name="connsiteX1" fmla="*/ 0 w 1895708"/>
                <a:gd name="connsiteY1" fmla="*/ 656908 h 1038077"/>
                <a:gd name="connsiteX2" fmla="*/ 12165 w 1895708"/>
                <a:gd name="connsiteY2" fmla="*/ 322371 h 1038077"/>
                <a:gd name="connsiteX3" fmla="*/ 105430 w 1895708"/>
                <a:gd name="connsiteY3" fmla="*/ 77045 h 1038077"/>
                <a:gd name="connsiteX4" fmla="*/ 188557 w 1895708"/>
                <a:gd name="connsiteY4" fmla="*/ 0 h 1038077"/>
                <a:gd name="connsiteX5" fmla="*/ 606221 w 1895708"/>
                <a:gd name="connsiteY5" fmla="*/ 93264 h 1038077"/>
                <a:gd name="connsiteX6" fmla="*/ 1321927 w 1895708"/>
                <a:gd name="connsiteY6" fmla="*/ 208832 h 1038077"/>
                <a:gd name="connsiteX7" fmla="*/ 1478044 w 1895708"/>
                <a:gd name="connsiteY7" fmla="*/ 293986 h 1038077"/>
                <a:gd name="connsiteX8" fmla="*/ 1895708 w 1895708"/>
                <a:gd name="connsiteY8" fmla="*/ 391306 h 1038077"/>
                <a:gd name="connsiteX9" fmla="*/ 1763920 w 1895708"/>
                <a:gd name="connsiteY9" fmla="*/ 521066 h 1038077"/>
                <a:gd name="connsiteX10" fmla="*/ 1745673 w 1895708"/>
                <a:gd name="connsiteY10" fmla="*/ 620413 h 1038077"/>
                <a:gd name="connsiteX11" fmla="*/ 1715261 w 1895708"/>
                <a:gd name="connsiteY11" fmla="*/ 782613 h 1038077"/>
                <a:gd name="connsiteX12" fmla="*/ 1654436 w 1895708"/>
                <a:gd name="connsiteY12" fmla="*/ 829245 h 1038077"/>
                <a:gd name="connsiteX13" fmla="*/ 1532786 w 1895708"/>
                <a:gd name="connsiteY13" fmla="*/ 768420 h 1038077"/>
                <a:gd name="connsiteX14" fmla="*/ 1423301 w 1895708"/>
                <a:gd name="connsiteY14" fmla="*/ 683265 h 1038077"/>
                <a:gd name="connsiteX15" fmla="*/ 928593 w 1895708"/>
                <a:gd name="connsiteY15" fmla="*/ 476461 h 1038077"/>
                <a:gd name="connsiteX16" fmla="*/ 748146 w 1895708"/>
                <a:gd name="connsiteY16" fmla="*/ 476461 h 1038077"/>
                <a:gd name="connsiteX17" fmla="*/ 559589 w 1895708"/>
                <a:gd name="connsiteY17" fmla="*/ 476461 h 1038077"/>
                <a:gd name="connsiteX18" fmla="*/ 387252 w 1895708"/>
                <a:gd name="connsiteY18" fmla="*/ 437939 h 1038077"/>
                <a:gd name="connsiteX19" fmla="*/ 350757 w 1895708"/>
                <a:gd name="connsiteY19" fmla="*/ 484571 h 1038077"/>
                <a:gd name="connsiteX20" fmla="*/ 237217 w 1895708"/>
                <a:gd name="connsiteY20" fmla="*/ 484571 h 1038077"/>
                <a:gd name="connsiteX21" fmla="*/ 225052 w 1895708"/>
                <a:gd name="connsiteY21" fmla="*/ 691375 h 1038077"/>
                <a:gd name="connsiteX22" fmla="*/ 208832 w 1895708"/>
                <a:gd name="connsiteY22" fmla="*/ 910345 h 1038077"/>
                <a:gd name="connsiteX23" fmla="*/ 178420 w 1895708"/>
                <a:gd name="connsiteY23" fmla="*/ 1038077 h 1038077"/>
                <a:gd name="connsiteX24" fmla="*/ 46633 w 1895708"/>
                <a:gd name="connsiteY24" fmla="*/ 1007664 h 103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95708" h="1038077">
                  <a:moveTo>
                    <a:pt x="46633" y="1007664"/>
                  </a:moveTo>
                  <a:lnTo>
                    <a:pt x="0" y="656908"/>
                  </a:lnTo>
                  <a:lnTo>
                    <a:pt x="12165" y="322371"/>
                  </a:lnTo>
                  <a:lnTo>
                    <a:pt x="105430" y="77045"/>
                  </a:lnTo>
                  <a:lnTo>
                    <a:pt x="188557" y="0"/>
                  </a:lnTo>
                  <a:lnTo>
                    <a:pt x="606221" y="93264"/>
                  </a:lnTo>
                  <a:lnTo>
                    <a:pt x="1321927" y="208832"/>
                  </a:lnTo>
                  <a:lnTo>
                    <a:pt x="1478044" y="293986"/>
                  </a:lnTo>
                  <a:lnTo>
                    <a:pt x="1895708" y="391306"/>
                  </a:lnTo>
                  <a:lnTo>
                    <a:pt x="1763920" y="521066"/>
                  </a:lnTo>
                  <a:lnTo>
                    <a:pt x="1745673" y="620413"/>
                  </a:lnTo>
                  <a:lnTo>
                    <a:pt x="1715261" y="782613"/>
                  </a:lnTo>
                  <a:lnTo>
                    <a:pt x="1654436" y="829245"/>
                  </a:lnTo>
                  <a:lnTo>
                    <a:pt x="1532786" y="768420"/>
                  </a:lnTo>
                  <a:lnTo>
                    <a:pt x="1423301" y="683265"/>
                  </a:lnTo>
                  <a:lnTo>
                    <a:pt x="928593" y="476461"/>
                  </a:lnTo>
                  <a:lnTo>
                    <a:pt x="748146" y="476461"/>
                  </a:lnTo>
                  <a:lnTo>
                    <a:pt x="559589" y="476461"/>
                  </a:lnTo>
                  <a:lnTo>
                    <a:pt x="387252" y="437939"/>
                  </a:lnTo>
                  <a:lnTo>
                    <a:pt x="350757" y="484571"/>
                  </a:lnTo>
                  <a:lnTo>
                    <a:pt x="237217" y="484571"/>
                  </a:lnTo>
                  <a:lnTo>
                    <a:pt x="225052" y="691375"/>
                  </a:lnTo>
                  <a:lnTo>
                    <a:pt x="208832" y="910345"/>
                  </a:lnTo>
                  <a:lnTo>
                    <a:pt x="178420" y="1038077"/>
                  </a:lnTo>
                  <a:lnTo>
                    <a:pt x="46633" y="1007664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16F281-0A4A-4C1F-9CC5-A6B570E8F203}"/>
                </a:ext>
              </a:extLst>
            </p:cNvPr>
            <p:cNvSpPr/>
            <p:nvPr/>
          </p:nvSpPr>
          <p:spPr>
            <a:xfrm>
              <a:off x="7274650" y="4922757"/>
              <a:ext cx="1494264" cy="1068489"/>
            </a:xfrm>
            <a:custGeom>
              <a:avLst/>
              <a:gdLst>
                <a:gd name="connsiteX0" fmla="*/ 1220552 w 1494264"/>
                <a:gd name="connsiteY0" fmla="*/ 1068489 h 1068489"/>
                <a:gd name="connsiteX1" fmla="*/ 1325981 w 1494264"/>
                <a:gd name="connsiteY1" fmla="*/ 892097 h 1068489"/>
                <a:gd name="connsiteX2" fmla="*/ 1429384 w 1494264"/>
                <a:gd name="connsiteY2" fmla="*/ 778557 h 1068489"/>
                <a:gd name="connsiteX3" fmla="*/ 1494264 w 1494264"/>
                <a:gd name="connsiteY3" fmla="*/ 697458 h 1068489"/>
                <a:gd name="connsiteX4" fmla="*/ 1305707 w 1494264"/>
                <a:gd name="connsiteY4" fmla="*/ 247354 h 1068489"/>
                <a:gd name="connsiteX5" fmla="*/ 1269212 w 1494264"/>
                <a:gd name="connsiteY5" fmla="*/ 148007 h 1068489"/>
                <a:gd name="connsiteX6" fmla="*/ 1192167 w 1494264"/>
                <a:gd name="connsiteY6" fmla="*/ 66907 h 1068489"/>
                <a:gd name="connsiteX7" fmla="*/ 1068490 w 1494264"/>
                <a:gd name="connsiteY7" fmla="*/ 40549 h 1068489"/>
                <a:gd name="connsiteX8" fmla="*/ 920483 w 1494264"/>
                <a:gd name="connsiteY8" fmla="*/ 36494 h 1068489"/>
                <a:gd name="connsiteX9" fmla="*/ 780585 w 1494264"/>
                <a:gd name="connsiteY9" fmla="*/ 60824 h 1068489"/>
                <a:gd name="connsiteX10" fmla="*/ 480516 w 1494264"/>
                <a:gd name="connsiteY10" fmla="*/ 54742 h 1068489"/>
                <a:gd name="connsiteX11" fmla="*/ 324399 w 1494264"/>
                <a:gd name="connsiteY11" fmla="*/ 22302 h 1068489"/>
                <a:gd name="connsiteX12" fmla="*/ 233162 w 1494264"/>
                <a:gd name="connsiteY12" fmla="*/ 0 h 1068489"/>
                <a:gd name="connsiteX13" fmla="*/ 119622 w 1494264"/>
                <a:gd name="connsiteY13" fmla="*/ 6082 h 1068489"/>
                <a:gd name="connsiteX14" fmla="*/ 135842 w 1494264"/>
                <a:gd name="connsiteY14" fmla="*/ 184502 h 1068489"/>
                <a:gd name="connsiteX15" fmla="*/ 135842 w 1494264"/>
                <a:gd name="connsiteY15" fmla="*/ 184502 h 1068489"/>
                <a:gd name="connsiteX16" fmla="*/ 107457 w 1494264"/>
                <a:gd name="connsiteY16" fmla="*/ 350756 h 1068489"/>
                <a:gd name="connsiteX17" fmla="*/ 16220 w 1494264"/>
                <a:gd name="connsiteY17" fmla="*/ 419691 h 1068489"/>
                <a:gd name="connsiteX18" fmla="*/ 0 w 1494264"/>
                <a:gd name="connsiteY18" fmla="*/ 484571 h 1068489"/>
                <a:gd name="connsiteX19" fmla="*/ 83127 w 1494264"/>
                <a:gd name="connsiteY19" fmla="*/ 519038 h 1068489"/>
                <a:gd name="connsiteX20" fmla="*/ 255464 w 1494264"/>
                <a:gd name="connsiteY20" fmla="*/ 508901 h 1068489"/>
                <a:gd name="connsiteX21" fmla="*/ 439966 w 1494264"/>
                <a:gd name="connsiteY21" fmla="*/ 504846 h 1068489"/>
                <a:gd name="connsiteX22" fmla="*/ 675156 w 1494264"/>
                <a:gd name="connsiteY22" fmla="*/ 519038 h 1068489"/>
                <a:gd name="connsiteX23" fmla="*/ 845465 w 1494264"/>
                <a:gd name="connsiteY23" fmla="*/ 541341 h 1068489"/>
                <a:gd name="connsiteX24" fmla="*/ 845465 w 1494264"/>
                <a:gd name="connsiteY24" fmla="*/ 541341 h 1068489"/>
                <a:gd name="connsiteX25" fmla="*/ 959005 w 1494264"/>
                <a:gd name="connsiteY25" fmla="*/ 658935 h 1068489"/>
                <a:gd name="connsiteX26" fmla="*/ 1038077 w 1494264"/>
                <a:gd name="connsiteY26" fmla="*/ 764365 h 1068489"/>
                <a:gd name="connsiteX27" fmla="*/ 1104985 w 1494264"/>
                <a:gd name="connsiteY27" fmla="*/ 869795 h 1068489"/>
                <a:gd name="connsiteX28" fmla="*/ 1107012 w 1494264"/>
                <a:gd name="connsiteY28" fmla="*/ 1027939 h 1068489"/>
                <a:gd name="connsiteX0" fmla="*/ 1220552 w 1494264"/>
                <a:gd name="connsiteY0" fmla="*/ 1068489 h 1068489"/>
                <a:gd name="connsiteX1" fmla="*/ 1325981 w 1494264"/>
                <a:gd name="connsiteY1" fmla="*/ 892097 h 1068489"/>
                <a:gd name="connsiteX2" fmla="*/ 1429384 w 1494264"/>
                <a:gd name="connsiteY2" fmla="*/ 778557 h 1068489"/>
                <a:gd name="connsiteX3" fmla="*/ 1494264 w 1494264"/>
                <a:gd name="connsiteY3" fmla="*/ 697458 h 1068489"/>
                <a:gd name="connsiteX4" fmla="*/ 1305707 w 1494264"/>
                <a:gd name="connsiteY4" fmla="*/ 247354 h 1068489"/>
                <a:gd name="connsiteX5" fmla="*/ 1269212 w 1494264"/>
                <a:gd name="connsiteY5" fmla="*/ 148007 h 1068489"/>
                <a:gd name="connsiteX6" fmla="*/ 1192167 w 1494264"/>
                <a:gd name="connsiteY6" fmla="*/ 66907 h 1068489"/>
                <a:gd name="connsiteX7" fmla="*/ 1068490 w 1494264"/>
                <a:gd name="connsiteY7" fmla="*/ 40549 h 1068489"/>
                <a:gd name="connsiteX8" fmla="*/ 920483 w 1494264"/>
                <a:gd name="connsiteY8" fmla="*/ 36494 h 1068489"/>
                <a:gd name="connsiteX9" fmla="*/ 780585 w 1494264"/>
                <a:gd name="connsiteY9" fmla="*/ 60824 h 1068489"/>
                <a:gd name="connsiteX10" fmla="*/ 480516 w 1494264"/>
                <a:gd name="connsiteY10" fmla="*/ 54742 h 1068489"/>
                <a:gd name="connsiteX11" fmla="*/ 324399 w 1494264"/>
                <a:gd name="connsiteY11" fmla="*/ 22302 h 1068489"/>
                <a:gd name="connsiteX12" fmla="*/ 233162 w 1494264"/>
                <a:gd name="connsiteY12" fmla="*/ 0 h 1068489"/>
                <a:gd name="connsiteX13" fmla="*/ 119622 w 1494264"/>
                <a:gd name="connsiteY13" fmla="*/ 6082 h 1068489"/>
                <a:gd name="connsiteX14" fmla="*/ 135842 w 1494264"/>
                <a:gd name="connsiteY14" fmla="*/ 184502 h 1068489"/>
                <a:gd name="connsiteX15" fmla="*/ 135842 w 1494264"/>
                <a:gd name="connsiteY15" fmla="*/ 184502 h 1068489"/>
                <a:gd name="connsiteX16" fmla="*/ 107457 w 1494264"/>
                <a:gd name="connsiteY16" fmla="*/ 350756 h 1068489"/>
                <a:gd name="connsiteX17" fmla="*/ 16220 w 1494264"/>
                <a:gd name="connsiteY17" fmla="*/ 419691 h 1068489"/>
                <a:gd name="connsiteX18" fmla="*/ 0 w 1494264"/>
                <a:gd name="connsiteY18" fmla="*/ 484571 h 1068489"/>
                <a:gd name="connsiteX19" fmla="*/ 83127 w 1494264"/>
                <a:gd name="connsiteY19" fmla="*/ 519038 h 1068489"/>
                <a:gd name="connsiteX20" fmla="*/ 255464 w 1494264"/>
                <a:gd name="connsiteY20" fmla="*/ 508901 h 1068489"/>
                <a:gd name="connsiteX21" fmla="*/ 439966 w 1494264"/>
                <a:gd name="connsiteY21" fmla="*/ 504846 h 1068489"/>
                <a:gd name="connsiteX22" fmla="*/ 675156 w 1494264"/>
                <a:gd name="connsiteY22" fmla="*/ 519038 h 1068489"/>
                <a:gd name="connsiteX23" fmla="*/ 845465 w 1494264"/>
                <a:gd name="connsiteY23" fmla="*/ 541341 h 1068489"/>
                <a:gd name="connsiteX24" fmla="*/ 845465 w 1494264"/>
                <a:gd name="connsiteY24" fmla="*/ 541341 h 1068489"/>
                <a:gd name="connsiteX25" fmla="*/ 959005 w 1494264"/>
                <a:gd name="connsiteY25" fmla="*/ 658935 h 1068489"/>
                <a:gd name="connsiteX26" fmla="*/ 1038077 w 1494264"/>
                <a:gd name="connsiteY26" fmla="*/ 764365 h 1068489"/>
                <a:gd name="connsiteX27" fmla="*/ 1104985 w 1494264"/>
                <a:gd name="connsiteY27" fmla="*/ 869795 h 1068489"/>
                <a:gd name="connsiteX28" fmla="*/ 1224607 w 1494264"/>
                <a:gd name="connsiteY28" fmla="*/ 1066461 h 1068489"/>
                <a:gd name="connsiteX0" fmla="*/ 1220552 w 1494264"/>
                <a:gd name="connsiteY0" fmla="*/ 1068489 h 1070516"/>
                <a:gd name="connsiteX1" fmla="*/ 1325981 w 1494264"/>
                <a:gd name="connsiteY1" fmla="*/ 892097 h 1070516"/>
                <a:gd name="connsiteX2" fmla="*/ 1429384 w 1494264"/>
                <a:gd name="connsiteY2" fmla="*/ 778557 h 1070516"/>
                <a:gd name="connsiteX3" fmla="*/ 1494264 w 1494264"/>
                <a:gd name="connsiteY3" fmla="*/ 697458 h 1070516"/>
                <a:gd name="connsiteX4" fmla="*/ 1305707 w 1494264"/>
                <a:gd name="connsiteY4" fmla="*/ 247354 h 1070516"/>
                <a:gd name="connsiteX5" fmla="*/ 1269212 w 1494264"/>
                <a:gd name="connsiteY5" fmla="*/ 148007 h 1070516"/>
                <a:gd name="connsiteX6" fmla="*/ 1192167 w 1494264"/>
                <a:gd name="connsiteY6" fmla="*/ 66907 h 1070516"/>
                <a:gd name="connsiteX7" fmla="*/ 1068490 w 1494264"/>
                <a:gd name="connsiteY7" fmla="*/ 40549 h 1070516"/>
                <a:gd name="connsiteX8" fmla="*/ 920483 w 1494264"/>
                <a:gd name="connsiteY8" fmla="*/ 36494 h 1070516"/>
                <a:gd name="connsiteX9" fmla="*/ 780585 w 1494264"/>
                <a:gd name="connsiteY9" fmla="*/ 60824 h 1070516"/>
                <a:gd name="connsiteX10" fmla="*/ 480516 w 1494264"/>
                <a:gd name="connsiteY10" fmla="*/ 54742 h 1070516"/>
                <a:gd name="connsiteX11" fmla="*/ 324399 w 1494264"/>
                <a:gd name="connsiteY11" fmla="*/ 22302 h 1070516"/>
                <a:gd name="connsiteX12" fmla="*/ 233162 w 1494264"/>
                <a:gd name="connsiteY12" fmla="*/ 0 h 1070516"/>
                <a:gd name="connsiteX13" fmla="*/ 119622 w 1494264"/>
                <a:gd name="connsiteY13" fmla="*/ 6082 h 1070516"/>
                <a:gd name="connsiteX14" fmla="*/ 135842 w 1494264"/>
                <a:gd name="connsiteY14" fmla="*/ 184502 h 1070516"/>
                <a:gd name="connsiteX15" fmla="*/ 135842 w 1494264"/>
                <a:gd name="connsiteY15" fmla="*/ 184502 h 1070516"/>
                <a:gd name="connsiteX16" fmla="*/ 107457 w 1494264"/>
                <a:gd name="connsiteY16" fmla="*/ 350756 h 1070516"/>
                <a:gd name="connsiteX17" fmla="*/ 16220 w 1494264"/>
                <a:gd name="connsiteY17" fmla="*/ 419691 h 1070516"/>
                <a:gd name="connsiteX18" fmla="*/ 0 w 1494264"/>
                <a:gd name="connsiteY18" fmla="*/ 484571 h 1070516"/>
                <a:gd name="connsiteX19" fmla="*/ 83127 w 1494264"/>
                <a:gd name="connsiteY19" fmla="*/ 519038 h 1070516"/>
                <a:gd name="connsiteX20" fmla="*/ 255464 w 1494264"/>
                <a:gd name="connsiteY20" fmla="*/ 508901 h 1070516"/>
                <a:gd name="connsiteX21" fmla="*/ 439966 w 1494264"/>
                <a:gd name="connsiteY21" fmla="*/ 504846 h 1070516"/>
                <a:gd name="connsiteX22" fmla="*/ 675156 w 1494264"/>
                <a:gd name="connsiteY22" fmla="*/ 519038 h 1070516"/>
                <a:gd name="connsiteX23" fmla="*/ 845465 w 1494264"/>
                <a:gd name="connsiteY23" fmla="*/ 541341 h 1070516"/>
                <a:gd name="connsiteX24" fmla="*/ 845465 w 1494264"/>
                <a:gd name="connsiteY24" fmla="*/ 541341 h 1070516"/>
                <a:gd name="connsiteX25" fmla="*/ 959005 w 1494264"/>
                <a:gd name="connsiteY25" fmla="*/ 658935 h 1070516"/>
                <a:gd name="connsiteX26" fmla="*/ 1038077 w 1494264"/>
                <a:gd name="connsiteY26" fmla="*/ 764365 h 1070516"/>
                <a:gd name="connsiteX27" fmla="*/ 1104985 w 1494264"/>
                <a:gd name="connsiteY27" fmla="*/ 869795 h 1070516"/>
                <a:gd name="connsiteX28" fmla="*/ 1111067 w 1494264"/>
                <a:gd name="connsiteY28" fmla="*/ 1070516 h 1070516"/>
                <a:gd name="connsiteX0" fmla="*/ 1220552 w 1494264"/>
                <a:gd name="connsiteY0" fmla="*/ 1068489 h 1070516"/>
                <a:gd name="connsiteX1" fmla="*/ 1325981 w 1494264"/>
                <a:gd name="connsiteY1" fmla="*/ 892097 h 1070516"/>
                <a:gd name="connsiteX2" fmla="*/ 1429384 w 1494264"/>
                <a:gd name="connsiteY2" fmla="*/ 778557 h 1070516"/>
                <a:gd name="connsiteX3" fmla="*/ 1494264 w 1494264"/>
                <a:gd name="connsiteY3" fmla="*/ 697458 h 1070516"/>
                <a:gd name="connsiteX4" fmla="*/ 1305707 w 1494264"/>
                <a:gd name="connsiteY4" fmla="*/ 247354 h 1070516"/>
                <a:gd name="connsiteX5" fmla="*/ 1269212 w 1494264"/>
                <a:gd name="connsiteY5" fmla="*/ 148007 h 1070516"/>
                <a:gd name="connsiteX6" fmla="*/ 1192167 w 1494264"/>
                <a:gd name="connsiteY6" fmla="*/ 66907 h 1070516"/>
                <a:gd name="connsiteX7" fmla="*/ 1068490 w 1494264"/>
                <a:gd name="connsiteY7" fmla="*/ 40549 h 1070516"/>
                <a:gd name="connsiteX8" fmla="*/ 920483 w 1494264"/>
                <a:gd name="connsiteY8" fmla="*/ 36494 h 1070516"/>
                <a:gd name="connsiteX9" fmla="*/ 780585 w 1494264"/>
                <a:gd name="connsiteY9" fmla="*/ 60824 h 1070516"/>
                <a:gd name="connsiteX10" fmla="*/ 480516 w 1494264"/>
                <a:gd name="connsiteY10" fmla="*/ 54742 h 1070516"/>
                <a:gd name="connsiteX11" fmla="*/ 324399 w 1494264"/>
                <a:gd name="connsiteY11" fmla="*/ 22302 h 1070516"/>
                <a:gd name="connsiteX12" fmla="*/ 233162 w 1494264"/>
                <a:gd name="connsiteY12" fmla="*/ 0 h 1070516"/>
                <a:gd name="connsiteX13" fmla="*/ 119622 w 1494264"/>
                <a:gd name="connsiteY13" fmla="*/ 6082 h 1070516"/>
                <a:gd name="connsiteX14" fmla="*/ 135842 w 1494264"/>
                <a:gd name="connsiteY14" fmla="*/ 184502 h 1070516"/>
                <a:gd name="connsiteX15" fmla="*/ 135842 w 1494264"/>
                <a:gd name="connsiteY15" fmla="*/ 184502 h 1070516"/>
                <a:gd name="connsiteX16" fmla="*/ 107457 w 1494264"/>
                <a:gd name="connsiteY16" fmla="*/ 350756 h 1070516"/>
                <a:gd name="connsiteX17" fmla="*/ 16220 w 1494264"/>
                <a:gd name="connsiteY17" fmla="*/ 419691 h 1070516"/>
                <a:gd name="connsiteX18" fmla="*/ 0 w 1494264"/>
                <a:gd name="connsiteY18" fmla="*/ 484571 h 1070516"/>
                <a:gd name="connsiteX19" fmla="*/ 83127 w 1494264"/>
                <a:gd name="connsiteY19" fmla="*/ 519038 h 1070516"/>
                <a:gd name="connsiteX20" fmla="*/ 255464 w 1494264"/>
                <a:gd name="connsiteY20" fmla="*/ 508901 h 1070516"/>
                <a:gd name="connsiteX21" fmla="*/ 439966 w 1494264"/>
                <a:gd name="connsiteY21" fmla="*/ 504846 h 1070516"/>
                <a:gd name="connsiteX22" fmla="*/ 675156 w 1494264"/>
                <a:gd name="connsiteY22" fmla="*/ 519038 h 1070516"/>
                <a:gd name="connsiteX23" fmla="*/ 845465 w 1494264"/>
                <a:gd name="connsiteY23" fmla="*/ 541341 h 1070516"/>
                <a:gd name="connsiteX24" fmla="*/ 845465 w 1494264"/>
                <a:gd name="connsiteY24" fmla="*/ 541341 h 1070516"/>
                <a:gd name="connsiteX25" fmla="*/ 959005 w 1494264"/>
                <a:gd name="connsiteY25" fmla="*/ 658935 h 1070516"/>
                <a:gd name="connsiteX26" fmla="*/ 1038077 w 1494264"/>
                <a:gd name="connsiteY26" fmla="*/ 764365 h 1070516"/>
                <a:gd name="connsiteX27" fmla="*/ 1104985 w 1494264"/>
                <a:gd name="connsiteY27" fmla="*/ 869795 h 1070516"/>
                <a:gd name="connsiteX28" fmla="*/ 1111067 w 1494264"/>
                <a:gd name="connsiteY28" fmla="*/ 1070516 h 1070516"/>
                <a:gd name="connsiteX0" fmla="*/ 1220552 w 1494264"/>
                <a:gd name="connsiteY0" fmla="*/ 1068489 h 1068489"/>
                <a:gd name="connsiteX1" fmla="*/ 1325981 w 1494264"/>
                <a:gd name="connsiteY1" fmla="*/ 892097 h 1068489"/>
                <a:gd name="connsiteX2" fmla="*/ 1429384 w 1494264"/>
                <a:gd name="connsiteY2" fmla="*/ 778557 h 1068489"/>
                <a:gd name="connsiteX3" fmla="*/ 1494264 w 1494264"/>
                <a:gd name="connsiteY3" fmla="*/ 697458 h 1068489"/>
                <a:gd name="connsiteX4" fmla="*/ 1305707 w 1494264"/>
                <a:gd name="connsiteY4" fmla="*/ 247354 h 1068489"/>
                <a:gd name="connsiteX5" fmla="*/ 1269212 w 1494264"/>
                <a:gd name="connsiteY5" fmla="*/ 148007 h 1068489"/>
                <a:gd name="connsiteX6" fmla="*/ 1192167 w 1494264"/>
                <a:gd name="connsiteY6" fmla="*/ 66907 h 1068489"/>
                <a:gd name="connsiteX7" fmla="*/ 1068490 w 1494264"/>
                <a:gd name="connsiteY7" fmla="*/ 40549 h 1068489"/>
                <a:gd name="connsiteX8" fmla="*/ 920483 w 1494264"/>
                <a:gd name="connsiteY8" fmla="*/ 36494 h 1068489"/>
                <a:gd name="connsiteX9" fmla="*/ 780585 w 1494264"/>
                <a:gd name="connsiteY9" fmla="*/ 60824 h 1068489"/>
                <a:gd name="connsiteX10" fmla="*/ 480516 w 1494264"/>
                <a:gd name="connsiteY10" fmla="*/ 54742 h 1068489"/>
                <a:gd name="connsiteX11" fmla="*/ 324399 w 1494264"/>
                <a:gd name="connsiteY11" fmla="*/ 22302 h 1068489"/>
                <a:gd name="connsiteX12" fmla="*/ 233162 w 1494264"/>
                <a:gd name="connsiteY12" fmla="*/ 0 h 1068489"/>
                <a:gd name="connsiteX13" fmla="*/ 119622 w 1494264"/>
                <a:gd name="connsiteY13" fmla="*/ 6082 h 1068489"/>
                <a:gd name="connsiteX14" fmla="*/ 135842 w 1494264"/>
                <a:gd name="connsiteY14" fmla="*/ 184502 h 1068489"/>
                <a:gd name="connsiteX15" fmla="*/ 135842 w 1494264"/>
                <a:gd name="connsiteY15" fmla="*/ 184502 h 1068489"/>
                <a:gd name="connsiteX16" fmla="*/ 107457 w 1494264"/>
                <a:gd name="connsiteY16" fmla="*/ 350756 h 1068489"/>
                <a:gd name="connsiteX17" fmla="*/ 16220 w 1494264"/>
                <a:gd name="connsiteY17" fmla="*/ 419691 h 1068489"/>
                <a:gd name="connsiteX18" fmla="*/ 0 w 1494264"/>
                <a:gd name="connsiteY18" fmla="*/ 484571 h 1068489"/>
                <a:gd name="connsiteX19" fmla="*/ 83127 w 1494264"/>
                <a:gd name="connsiteY19" fmla="*/ 519038 h 1068489"/>
                <a:gd name="connsiteX20" fmla="*/ 255464 w 1494264"/>
                <a:gd name="connsiteY20" fmla="*/ 508901 h 1068489"/>
                <a:gd name="connsiteX21" fmla="*/ 439966 w 1494264"/>
                <a:gd name="connsiteY21" fmla="*/ 504846 h 1068489"/>
                <a:gd name="connsiteX22" fmla="*/ 675156 w 1494264"/>
                <a:gd name="connsiteY22" fmla="*/ 519038 h 1068489"/>
                <a:gd name="connsiteX23" fmla="*/ 845465 w 1494264"/>
                <a:gd name="connsiteY23" fmla="*/ 541341 h 1068489"/>
                <a:gd name="connsiteX24" fmla="*/ 845465 w 1494264"/>
                <a:gd name="connsiteY24" fmla="*/ 541341 h 1068489"/>
                <a:gd name="connsiteX25" fmla="*/ 959005 w 1494264"/>
                <a:gd name="connsiteY25" fmla="*/ 658935 h 1068489"/>
                <a:gd name="connsiteX26" fmla="*/ 1038077 w 1494264"/>
                <a:gd name="connsiteY26" fmla="*/ 764365 h 1068489"/>
                <a:gd name="connsiteX27" fmla="*/ 1104985 w 1494264"/>
                <a:gd name="connsiteY27" fmla="*/ 869795 h 1068489"/>
                <a:gd name="connsiteX28" fmla="*/ 1206359 w 1494264"/>
                <a:gd name="connsiteY28" fmla="*/ 1060379 h 1068489"/>
                <a:gd name="connsiteX0" fmla="*/ 1216497 w 1494264"/>
                <a:gd name="connsiteY0" fmla="*/ 1068489 h 1068489"/>
                <a:gd name="connsiteX1" fmla="*/ 1325981 w 1494264"/>
                <a:gd name="connsiteY1" fmla="*/ 892097 h 1068489"/>
                <a:gd name="connsiteX2" fmla="*/ 1429384 w 1494264"/>
                <a:gd name="connsiteY2" fmla="*/ 778557 h 1068489"/>
                <a:gd name="connsiteX3" fmla="*/ 1494264 w 1494264"/>
                <a:gd name="connsiteY3" fmla="*/ 697458 h 1068489"/>
                <a:gd name="connsiteX4" fmla="*/ 1305707 w 1494264"/>
                <a:gd name="connsiteY4" fmla="*/ 247354 h 1068489"/>
                <a:gd name="connsiteX5" fmla="*/ 1269212 w 1494264"/>
                <a:gd name="connsiteY5" fmla="*/ 148007 h 1068489"/>
                <a:gd name="connsiteX6" fmla="*/ 1192167 w 1494264"/>
                <a:gd name="connsiteY6" fmla="*/ 66907 h 1068489"/>
                <a:gd name="connsiteX7" fmla="*/ 1068490 w 1494264"/>
                <a:gd name="connsiteY7" fmla="*/ 40549 h 1068489"/>
                <a:gd name="connsiteX8" fmla="*/ 920483 w 1494264"/>
                <a:gd name="connsiteY8" fmla="*/ 36494 h 1068489"/>
                <a:gd name="connsiteX9" fmla="*/ 780585 w 1494264"/>
                <a:gd name="connsiteY9" fmla="*/ 60824 h 1068489"/>
                <a:gd name="connsiteX10" fmla="*/ 480516 w 1494264"/>
                <a:gd name="connsiteY10" fmla="*/ 54742 h 1068489"/>
                <a:gd name="connsiteX11" fmla="*/ 324399 w 1494264"/>
                <a:gd name="connsiteY11" fmla="*/ 22302 h 1068489"/>
                <a:gd name="connsiteX12" fmla="*/ 233162 w 1494264"/>
                <a:gd name="connsiteY12" fmla="*/ 0 h 1068489"/>
                <a:gd name="connsiteX13" fmla="*/ 119622 w 1494264"/>
                <a:gd name="connsiteY13" fmla="*/ 6082 h 1068489"/>
                <a:gd name="connsiteX14" fmla="*/ 135842 w 1494264"/>
                <a:gd name="connsiteY14" fmla="*/ 184502 h 1068489"/>
                <a:gd name="connsiteX15" fmla="*/ 135842 w 1494264"/>
                <a:gd name="connsiteY15" fmla="*/ 184502 h 1068489"/>
                <a:gd name="connsiteX16" fmla="*/ 107457 w 1494264"/>
                <a:gd name="connsiteY16" fmla="*/ 350756 h 1068489"/>
                <a:gd name="connsiteX17" fmla="*/ 16220 w 1494264"/>
                <a:gd name="connsiteY17" fmla="*/ 419691 h 1068489"/>
                <a:gd name="connsiteX18" fmla="*/ 0 w 1494264"/>
                <a:gd name="connsiteY18" fmla="*/ 484571 h 1068489"/>
                <a:gd name="connsiteX19" fmla="*/ 83127 w 1494264"/>
                <a:gd name="connsiteY19" fmla="*/ 519038 h 1068489"/>
                <a:gd name="connsiteX20" fmla="*/ 255464 w 1494264"/>
                <a:gd name="connsiteY20" fmla="*/ 508901 h 1068489"/>
                <a:gd name="connsiteX21" fmla="*/ 439966 w 1494264"/>
                <a:gd name="connsiteY21" fmla="*/ 504846 h 1068489"/>
                <a:gd name="connsiteX22" fmla="*/ 675156 w 1494264"/>
                <a:gd name="connsiteY22" fmla="*/ 519038 h 1068489"/>
                <a:gd name="connsiteX23" fmla="*/ 845465 w 1494264"/>
                <a:gd name="connsiteY23" fmla="*/ 541341 h 1068489"/>
                <a:gd name="connsiteX24" fmla="*/ 845465 w 1494264"/>
                <a:gd name="connsiteY24" fmla="*/ 541341 h 1068489"/>
                <a:gd name="connsiteX25" fmla="*/ 959005 w 1494264"/>
                <a:gd name="connsiteY25" fmla="*/ 658935 h 1068489"/>
                <a:gd name="connsiteX26" fmla="*/ 1038077 w 1494264"/>
                <a:gd name="connsiteY26" fmla="*/ 764365 h 1068489"/>
                <a:gd name="connsiteX27" fmla="*/ 1104985 w 1494264"/>
                <a:gd name="connsiteY27" fmla="*/ 869795 h 1068489"/>
                <a:gd name="connsiteX28" fmla="*/ 1206359 w 1494264"/>
                <a:gd name="connsiteY28" fmla="*/ 1060379 h 10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4264" h="1068489">
                  <a:moveTo>
                    <a:pt x="1216497" y="1068489"/>
                  </a:moveTo>
                  <a:lnTo>
                    <a:pt x="1325981" y="892097"/>
                  </a:lnTo>
                  <a:lnTo>
                    <a:pt x="1429384" y="778557"/>
                  </a:lnTo>
                  <a:lnTo>
                    <a:pt x="1494264" y="697458"/>
                  </a:lnTo>
                  <a:lnTo>
                    <a:pt x="1305707" y="247354"/>
                  </a:lnTo>
                  <a:lnTo>
                    <a:pt x="1269212" y="148007"/>
                  </a:lnTo>
                  <a:lnTo>
                    <a:pt x="1192167" y="66907"/>
                  </a:lnTo>
                  <a:lnTo>
                    <a:pt x="1068490" y="40549"/>
                  </a:lnTo>
                  <a:lnTo>
                    <a:pt x="920483" y="36494"/>
                  </a:lnTo>
                  <a:lnTo>
                    <a:pt x="780585" y="60824"/>
                  </a:lnTo>
                  <a:lnTo>
                    <a:pt x="480516" y="54742"/>
                  </a:lnTo>
                  <a:lnTo>
                    <a:pt x="324399" y="22302"/>
                  </a:lnTo>
                  <a:lnTo>
                    <a:pt x="233162" y="0"/>
                  </a:lnTo>
                  <a:lnTo>
                    <a:pt x="119622" y="6082"/>
                  </a:lnTo>
                  <a:lnTo>
                    <a:pt x="135842" y="184502"/>
                  </a:lnTo>
                  <a:lnTo>
                    <a:pt x="135842" y="184502"/>
                  </a:lnTo>
                  <a:lnTo>
                    <a:pt x="107457" y="350756"/>
                  </a:lnTo>
                  <a:lnTo>
                    <a:pt x="16220" y="419691"/>
                  </a:lnTo>
                  <a:lnTo>
                    <a:pt x="0" y="484571"/>
                  </a:lnTo>
                  <a:lnTo>
                    <a:pt x="83127" y="519038"/>
                  </a:lnTo>
                  <a:lnTo>
                    <a:pt x="255464" y="508901"/>
                  </a:lnTo>
                  <a:lnTo>
                    <a:pt x="439966" y="504846"/>
                  </a:lnTo>
                  <a:lnTo>
                    <a:pt x="675156" y="519038"/>
                  </a:lnTo>
                  <a:lnTo>
                    <a:pt x="845465" y="541341"/>
                  </a:lnTo>
                  <a:lnTo>
                    <a:pt x="845465" y="541341"/>
                  </a:lnTo>
                  <a:lnTo>
                    <a:pt x="959005" y="658935"/>
                  </a:lnTo>
                  <a:lnTo>
                    <a:pt x="1038077" y="764365"/>
                  </a:lnTo>
                  <a:lnTo>
                    <a:pt x="1104985" y="869795"/>
                  </a:lnTo>
                  <a:cubicBezTo>
                    <a:pt x="1105661" y="922510"/>
                    <a:pt x="1165133" y="993471"/>
                    <a:pt x="1206359" y="1060379"/>
                  </a:cubicBezTo>
                </a:path>
              </a:pathLst>
            </a:custGeom>
            <a:solidFill>
              <a:srgbClr val="FF0000">
                <a:alpha val="3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10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8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64E1-609F-47DC-BC12-C2664EB9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ML problem: 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C3C9-592E-49E2-8676-5AA3BF18F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35" y="1344803"/>
            <a:ext cx="5182077" cy="4622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Calibri"/>
              </a:rPr>
              <a:t>Deep networks are widely successful for </a:t>
            </a:r>
            <a:r>
              <a:rPr lang="en-US" sz="2200" b="1" dirty="0">
                <a:cs typeface="Calibri"/>
              </a:rPr>
              <a:t>classification </a:t>
            </a:r>
            <a:r>
              <a:rPr lang="en-US" sz="2200" dirty="0">
                <a:cs typeface="Calibri"/>
              </a:rPr>
              <a:t>(predict label </a:t>
            </a:r>
            <a:r>
              <a:rPr lang="en-US" sz="2200" u="sng" dirty="0">
                <a:cs typeface="Calibri"/>
              </a:rPr>
              <a:t>per image</a:t>
            </a:r>
            <a:r>
              <a:rPr lang="en-US" sz="2200" dirty="0">
                <a:cs typeface="Calibri"/>
              </a:rPr>
              <a:t>)</a:t>
            </a:r>
            <a:endParaRPr lang="en-US" sz="2200" b="1" u="sng" dirty="0">
              <a:cs typeface="Calibri"/>
            </a:endParaRPr>
          </a:p>
          <a:p>
            <a:pPr marL="0" indent="0">
              <a:buNone/>
            </a:pPr>
            <a:endParaRPr lang="en-US" sz="2200" b="1" dirty="0"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How can we use deep networks for  </a:t>
            </a:r>
            <a:r>
              <a:rPr lang="en-US" sz="2200" b="1" dirty="0">
                <a:cs typeface="Calibri"/>
              </a:rPr>
              <a:t>segmentation </a:t>
            </a:r>
            <a:r>
              <a:rPr lang="en-US" sz="2200" dirty="0">
                <a:cs typeface="Calibri"/>
              </a:rPr>
              <a:t>(predict label </a:t>
            </a:r>
            <a:r>
              <a:rPr lang="en-US" sz="2200" u="sng" dirty="0">
                <a:cs typeface="Calibri"/>
              </a:rPr>
              <a:t>per pixel)</a:t>
            </a:r>
            <a:r>
              <a:rPr lang="en-US" sz="2200" dirty="0">
                <a:cs typeface="Calibri"/>
              </a:rPr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A10B-DDAF-4AE1-8D09-4C924850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213" y="984795"/>
            <a:ext cx="6579708" cy="5342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86C8A2-8575-4133-A9E6-526891E55056}"/>
              </a:ext>
            </a:extLst>
          </p:cNvPr>
          <p:cNvSpPr txBox="1"/>
          <p:nvPr/>
        </p:nvSpPr>
        <p:spPr>
          <a:xfrm>
            <a:off x="9708628" y="648866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Garcia-Garcia et al, 2017</a:t>
            </a:r>
          </a:p>
        </p:txBody>
      </p:sp>
    </p:spTree>
    <p:extLst>
      <p:ext uri="{BB962C8B-B14F-4D97-AF65-F5344CB8AC3E}">
        <p14:creationId xmlns:p14="http://schemas.microsoft.com/office/powerpoint/2010/main" val="191981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95AE-5D5A-45F9-9517-DD7C2BAE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approach: U-Net…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C7B5A-0BD7-4001-B353-0DEA84BD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" y="1170432"/>
            <a:ext cx="7900574" cy="5358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A6970C-9412-4150-8026-33DFB0CB049D}"/>
              </a:ext>
            </a:extLst>
          </p:cNvPr>
          <p:cNvSpPr txBox="1"/>
          <p:nvPr/>
        </p:nvSpPr>
        <p:spPr>
          <a:xfrm>
            <a:off x="9121546" y="6206240"/>
            <a:ext cx="3057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FCN: Long et al 2015</a:t>
            </a:r>
          </a:p>
          <a:p>
            <a:pPr algn="r"/>
            <a:r>
              <a:rPr lang="en-US" dirty="0"/>
              <a:t>U-Net: </a:t>
            </a:r>
            <a:r>
              <a:rPr lang="en-US" dirty="0" err="1"/>
              <a:t>Ronneberger</a:t>
            </a:r>
            <a:r>
              <a:rPr lang="en-US" dirty="0"/>
              <a:t> et al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A1FF5-A6A8-4315-B1D5-763C4BF20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0" y="1344803"/>
            <a:ext cx="4178371" cy="45987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type of Fully Convolutional Network (FCN) – pixels to pixels w/ no dense layers</a:t>
            </a:r>
          </a:p>
          <a:p>
            <a:r>
              <a:rPr lang="en-US" b="1" dirty="0"/>
              <a:t>Input:</a:t>
            </a:r>
            <a:r>
              <a:rPr lang="en-US" dirty="0"/>
              <a:t> image</a:t>
            </a:r>
          </a:p>
          <a:p>
            <a:r>
              <a:rPr lang="en-US" b="1" dirty="0"/>
              <a:t>Output:</a:t>
            </a:r>
            <a:r>
              <a:rPr lang="en-US" dirty="0"/>
              <a:t> another image with each pixel encoding the probability per class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7F0000"/>
                </a:solidFill>
              </a:rPr>
              <a:t>Contracting path</a:t>
            </a:r>
            <a:r>
              <a:rPr lang="en-US" dirty="0"/>
              <a:t> (left) = just a CNN!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</a:rPr>
              <a:t>Expanding path</a:t>
            </a:r>
            <a:r>
              <a:rPr lang="en-US" dirty="0"/>
              <a:t> (right) = </a:t>
            </a:r>
            <a:r>
              <a:rPr lang="en-US" dirty="0" err="1"/>
              <a:t>upsample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B9B9B9"/>
                </a:solidFill>
              </a:rPr>
              <a:t>Skip connections</a:t>
            </a:r>
            <a:r>
              <a:rPr lang="en-US" dirty="0"/>
              <a:t> = concatenate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right (deep features for generalization) w/ left (high-res features for localization)</a:t>
            </a:r>
          </a:p>
        </p:txBody>
      </p:sp>
    </p:spTree>
    <p:extLst>
      <p:ext uri="{BB962C8B-B14F-4D97-AF65-F5344CB8AC3E}">
        <p14:creationId xmlns:p14="http://schemas.microsoft.com/office/powerpoint/2010/main" val="147618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4D39-6C43-4CE7-9858-218A1D46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plus heavy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7D0F1-36D6-4D9F-B01E-F5B5FB632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Sparse training data </a:t>
            </a:r>
            <a:r>
              <a:rPr lang="en-US" dirty="0">
                <a:sym typeface="Wingdings" panose="05000000000000000000" pitchFamily="2" charset="2"/>
              </a:rPr>
              <a:t> need augmentation!</a:t>
            </a:r>
          </a:p>
          <a:p>
            <a:r>
              <a:rPr lang="en-US" dirty="0">
                <a:sym typeface="Wingdings" panose="05000000000000000000" pitchFamily="2" charset="2"/>
              </a:rPr>
              <a:t>3 rat brain volumes, each about 1000 x 600 x 600  </a:t>
            </a:r>
            <a:r>
              <a:rPr lang="en-US" dirty="0" err="1">
                <a:sym typeface="Wingdings" panose="05000000000000000000" pitchFamily="2" charset="2"/>
              </a:rPr>
              <a:t>downsample</a:t>
            </a:r>
            <a:r>
              <a:rPr lang="en-US" dirty="0">
                <a:sym typeface="Wingdings" panose="05000000000000000000" pitchFamily="2" charset="2"/>
              </a:rPr>
              <a:t> and crop to 128 x 64 x 64</a:t>
            </a:r>
          </a:p>
          <a:p>
            <a:r>
              <a:rPr lang="en-US" dirty="0">
                <a:sym typeface="Wingdings" panose="05000000000000000000" pitchFamily="2" charset="2"/>
              </a:rPr>
              <a:t>Augmentations: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Rotation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Translation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Flip (horizontal)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Shear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Brightness</a:t>
            </a:r>
          </a:p>
          <a:p>
            <a:endParaRPr lang="en-US" dirty="0"/>
          </a:p>
          <a:p>
            <a:r>
              <a:rPr lang="en-US" dirty="0"/>
              <a:t>Future work: random elastic deformations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EB696-90BA-4E83-9425-578497E9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5" y="2287841"/>
            <a:ext cx="75152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0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4D7E-1886-4D4C-AE50-B41ACC57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 and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5F6A-4020-4A95-ABF4-DB8BB80B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35" y="1344804"/>
            <a:ext cx="4057021" cy="452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Dice coefficient</a:t>
            </a:r>
            <a:r>
              <a:rPr lang="en-US" sz="2000" dirty="0"/>
              <a:t> for evaluation</a:t>
            </a:r>
          </a:p>
        </p:txBody>
      </p:sp>
      <p:sp>
        <p:nvSpPr>
          <p:cNvPr id="4" name="AutoShape 2" descr="{\displaystyle DSC={\frac {2|X\cap Y|}{|X|+|Y|}}}">
            <a:extLst>
              <a:ext uri="{FF2B5EF4-FFF2-40B4-BE49-F238E27FC236}">
                <a16:creationId xmlns:a16="http://schemas.microsoft.com/office/drawing/2014/main" id="{9EE32D6F-2EE4-4BA9-AFE9-5B73EC6A32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dice coefficient">
            <a:extLst>
              <a:ext uri="{FF2B5EF4-FFF2-40B4-BE49-F238E27FC236}">
                <a16:creationId xmlns:a16="http://schemas.microsoft.com/office/drawing/2014/main" id="{001A3A90-E58E-47D2-8060-EDD5BE59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1" y="2637332"/>
            <a:ext cx="3572051" cy="24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6921C-20D3-432B-B2DF-BB33EAC5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21" y="1743403"/>
            <a:ext cx="3223779" cy="861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91144-C92C-4412-89AE-AEB6C96E7210}"/>
              </a:ext>
            </a:extLst>
          </p:cNvPr>
          <p:cNvSpPr txBox="1"/>
          <p:nvPr/>
        </p:nvSpPr>
        <p:spPr>
          <a:xfrm>
            <a:off x="326135" y="5407224"/>
            <a:ext cx="51503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Weighted cross-entropy</a:t>
            </a:r>
            <a:r>
              <a:rPr lang="en-US" sz="2000" dirty="0"/>
              <a:t> for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imbalance: give high weight to lesion pixels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31396-A4E7-4818-8073-27024596B8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6"/>
          <a:stretch/>
        </p:blipFill>
        <p:spPr>
          <a:xfrm>
            <a:off x="5683285" y="1011155"/>
            <a:ext cx="6205225" cy="5846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8C0D0-EB74-42CA-A878-72B488CEAA52}"/>
              </a:ext>
            </a:extLst>
          </p:cNvPr>
          <p:cNvSpPr txBox="1"/>
          <p:nvPr/>
        </p:nvSpPr>
        <p:spPr>
          <a:xfrm>
            <a:off x="6678801" y="565121"/>
            <a:ext cx="421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Performance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5444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1984-E334-4863-8F0F-0898D0CC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loss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D1643-7C83-465D-ABCC-32502478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98" y="1760197"/>
            <a:ext cx="5829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4423E5-FE8B-47B0-B071-33D98362D285}"/>
              </a:ext>
            </a:extLst>
          </p:cNvPr>
          <p:cNvSpPr txBox="1"/>
          <p:nvPr/>
        </p:nvSpPr>
        <p:spPr>
          <a:xfrm>
            <a:off x="4562060" y="4744320"/>
            <a:ext cx="382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for 20 epochs of 100 augmented images (~15 minutes)</a:t>
            </a:r>
          </a:p>
        </p:txBody>
      </p:sp>
    </p:spTree>
    <p:extLst>
      <p:ext uri="{BB962C8B-B14F-4D97-AF65-F5344CB8AC3E}">
        <p14:creationId xmlns:p14="http://schemas.microsoft.com/office/powerpoint/2010/main" val="421366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DAEBEE-95C1-465D-A9A6-EF661034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test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43DDA-A457-494B-AEAD-1EC0067B0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08" y="1012235"/>
            <a:ext cx="10200784" cy="5580906"/>
          </a:xfrm>
        </p:spPr>
      </p:pic>
    </p:spTree>
    <p:extLst>
      <p:ext uri="{BB962C8B-B14F-4D97-AF65-F5344CB8AC3E}">
        <p14:creationId xmlns:p14="http://schemas.microsoft.com/office/powerpoint/2010/main" val="85156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D6C5-B4B1-48CD-9F5F-AAEA0BBA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U-Net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CAFDD-F149-4066-92CF-663221BB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9" y="1170432"/>
            <a:ext cx="7742865" cy="4425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59625-D73D-4A38-AB43-18E034DE4B0C}"/>
              </a:ext>
            </a:extLst>
          </p:cNvPr>
          <p:cNvSpPr txBox="1"/>
          <p:nvPr/>
        </p:nvSpPr>
        <p:spPr>
          <a:xfrm>
            <a:off x="10008704" y="6428024"/>
            <a:ext cx="218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Cicek</a:t>
            </a:r>
            <a:r>
              <a:rPr lang="en-US" dirty="0"/>
              <a:t> et al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5B4D8-20E1-4D76-B0A9-ABD65973DDA3}"/>
              </a:ext>
            </a:extLst>
          </p:cNvPr>
          <p:cNvSpPr txBox="1"/>
          <p:nvPr/>
        </p:nvSpPr>
        <p:spPr>
          <a:xfrm>
            <a:off x="8595492" y="1336021"/>
            <a:ext cx="33314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</a:t>
            </a:r>
            <a:r>
              <a:rPr lang="en-US" dirty="0"/>
              <a:t>Go from a sparsely labeled volume to a fully labeled volume</a:t>
            </a:r>
          </a:p>
          <a:p>
            <a:endParaRPr lang="en-US" dirty="0"/>
          </a:p>
          <a:p>
            <a:r>
              <a:rPr lang="en-US" dirty="0"/>
              <a:t>Labels have 3 classes: Lesion, Non-lesion, and Unlabeled</a:t>
            </a:r>
          </a:p>
          <a:p>
            <a:endParaRPr lang="en-US" dirty="0"/>
          </a:p>
          <a:p>
            <a:r>
              <a:rPr lang="en-US" dirty="0"/>
              <a:t>Output has 2 classes: Lesion, Non-lesion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Force network to make predictions on unlabeled data</a:t>
            </a:r>
          </a:p>
          <a:p>
            <a:endParaRPr lang="en-US" dirty="0"/>
          </a:p>
          <a:p>
            <a:r>
              <a:rPr lang="en-US" dirty="0"/>
              <a:t>Set training weight of unlabeled class to zero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has no effect on training loss!</a:t>
            </a:r>
          </a:p>
        </p:txBody>
      </p:sp>
    </p:spTree>
    <p:extLst>
      <p:ext uri="{BB962C8B-B14F-4D97-AF65-F5344CB8AC3E}">
        <p14:creationId xmlns:p14="http://schemas.microsoft.com/office/powerpoint/2010/main" val="1072291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28810</TotalTime>
  <Words>436</Words>
  <Application>Microsoft Office PowerPoint</Application>
  <PresentationFormat>Widescreen</PresentationFormat>
  <Paragraphs>70</Paragraphs>
  <Slides>12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Automated Segmentation of 3-D Brain Imaging Data Using Convolutional Nets</vt:lpstr>
      <vt:lpstr>Goal: Quantify brain lesions with micro-CT volumetric imaging</vt:lpstr>
      <vt:lpstr>The general ML problem: semantic segmentation</vt:lpstr>
      <vt:lpstr>The approach: U-Net…</vt:lpstr>
      <vt:lpstr>… plus heavy data augmentation</vt:lpstr>
      <vt:lpstr>Evaluation metric and loss function</vt:lpstr>
      <vt:lpstr>Training and validation loss</vt:lpstr>
      <vt:lpstr>Performance on test data</vt:lpstr>
      <vt:lpstr>3D U-Net</vt:lpstr>
      <vt:lpstr>3D U-Net performance</vt:lpstr>
      <vt:lpstr>3D U-Net tends to over-estimate lesion size</vt:lpstr>
      <vt:lpstr>Conclusion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Possible roles for motor cortex: sequence learning or structure learning?</dc:title>
  <dc:creator>Pho, Gerald</dc:creator>
  <cp:lastModifiedBy>Gerald Pho</cp:lastModifiedBy>
  <cp:revision>428</cp:revision>
  <dcterms:created xsi:type="dcterms:W3CDTF">2018-10-31T20:17:40Z</dcterms:created>
  <dcterms:modified xsi:type="dcterms:W3CDTF">2018-12-20T05:17:30Z</dcterms:modified>
</cp:coreProperties>
</file>